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sldIdLst>
    <p:sldId id="256" r:id="rId2"/>
    <p:sldId id="257" r:id="rId3"/>
    <p:sldId id="258" r:id="rId4"/>
    <p:sldId id="280" r:id="rId5"/>
    <p:sldId id="285" r:id="rId6"/>
    <p:sldId id="274" r:id="rId7"/>
    <p:sldId id="273" r:id="rId8"/>
    <p:sldId id="286" r:id="rId9"/>
    <p:sldId id="290" r:id="rId10"/>
    <p:sldId id="283" r:id="rId11"/>
    <p:sldId id="291" r:id="rId12"/>
    <p:sldId id="270" r:id="rId13"/>
    <p:sldId id="284" r:id="rId14"/>
    <p:sldId id="268" r:id="rId15"/>
    <p:sldId id="267" r:id="rId16"/>
    <p:sldId id="292" r:id="rId17"/>
    <p:sldId id="266" r:id="rId18"/>
    <p:sldId id="288" r:id="rId19"/>
    <p:sldId id="289" r:id="rId20"/>
    <p:sldId id="293" r:id="rId21"/>
    <p:sldId id="294" r:id="rId22"/>
    <p:sldId id="295" r:id="rId23"/>
    <p:sldId id="278" r:id="rId24"/>
    <p:sldId id="279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6" autoAdjust="0"/>
  </p:normalViewPr>
  <p:slideViewPr>
    <p:cSldViewPr>
      <p:cViewPr>
        <p:scale>
          <a:sx n="90" d="100"/>
          <a:sy n="90" d="100"/>
        </p:scale>
        <p:origin x="-2244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E8C65-304D-4809-A912-10E51E1B8E3C}" type="datetimeFigureOut">
              <a:rPr lang="zh-TW" altLang="en-US" smtClean="0"/>
              <a:pPr/>
              <a:t>2014/10/24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A2558-1BDD-41DA-9108-781FA76D25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908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FCA8C1-7338-4945-ADA1-BA3EAB819B22}" type="datetime1">
              <a:rPr lang="zh-TW" altLang="en-US" smtClean="0"/>
              <a:pPr/>
              <a:t>2014/10/24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FAABD-2ECB-455F-8E9F-405368C1384B}" type="datetime1">
              <a:rPr lang="zh-TW" altLang="en-US" smtClean="0"/>
              <a:pPr/>
              <a:t>2014/10/24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FFA17-2E62-493B-B3CF-F97AEA48BD30}" type="datetime1">
              <a:rPr lang="zh-TW" altLang="en-US" smtClean="0"/>
              <a:pPr/>
              <a:t>2014/10/24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2DA285-C840-4199-A3DF-DFAFD04D03E6}" type="datetime1">
              <a:rPr lang="zh-TW" altLang="en-US" smtClean="0"/>
              <a:pPr/>
              <a:t>2014/10/24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A768C-6C89-43B8-AE03-EC1D132F22C8}" type="datetime1">
              <a:rPr lang="zh-TW" altLang="en-US" smtClean="0"/>
              <a:pPr/>
              <a:t>2014/10/24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409E3B-2616-46D9-9B28-B2C77C18062E}" type="datetime1">
              <a:rPr lang="zh-TW" altLang="en-US" smtClean="0"/>
              <a:pPr/>
              <a:t>2014/10/24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CE605-D861-4E4A-91D5-F43913F4318E}" type="datetime1">
              <a:rPr lang="zh-TW" altLang="en-US" smtClean="0"/>
              <a:pPr/>
              <a:t>2014/10/24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002D4-3F67-4A92-885B-081137306F74}" type="datetime1">
              <a:rPr lang="zh-TW" altLang="en-US" smtClean="0"/>
              <a:pPr/>
              <a:t>2014/10/24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1CCFB-5D03-45A7-9D1C-DBB4E3AF52EC}" type="datetime1">
              <a:rPr lang="zh-TW" altLang="en-US" smtClean="0"/>
              <a:pPr/>
              <a:t>2014/10/24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E53DA-115D-43BF-920D-ABF4F8B1400B}" type="datetime1">
              <a:rPr lang="zh-TW" altLang="en-US" smtClean="0"/>
              <a:pPr/>
              <a:t>2014/10/24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D0EDB-9328-4189-8129-1179BE496893}" type="datetime1">
              <a:rPr lang="zh-TW" altLang="en-US" smtClean="0"/>
              <a:pPr/>
              <a:t>2014/10/24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03F680-7ED7-4E4A-BD40-7A8529126740}" type="datetime1">
              <a:rPr lang="zh-TW" altLang="en-US" smtClean="0"/>
              <a:pPr/>
              <a:t>2014/10/24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C880F8E-1EC4-45AD-B7C6-24607C6589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7406640" cy="1472184"/>
          </a:xfrm>
        </p:spPr>
        <p:txBody>
          <a:bodyPr>
            <a:noAutofit/>
          </a:bodyPr>
          <a:lstStyle/>
          <a:p>
            <a:r>
              <a:rPr lang="en-US" altLang="zh-TW" sz="2500" b="1" dirty="0" smtClean="0"/>
              <a:t>New and Improved: Modeling Versions to Improve App Recommendation</a:t>
            </a:r>
            <a:endParaRPr lang="zh-TW" altLang="en-US" sz="25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740664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Date: 2014/10/2</a:t>
            </a:r>
          </a:p>
          <a:p>
            <a:r>
              <a:rPr lang="en-US" altLang="zh-TW" dirty="0" smtClean="0"/>
              <a:t>Author: Jovian Lin, </a:t>
            </a:r>
            <a:r>
              <a:rPr lang="en-US" altLang="zh-TW" dirty="0" err="1" smtClean="0"/>
              <a:t>Kazunari</a:t>
            </a:r>
            <a:r>
              <a:rPr lang="en-US" altLang="zh-TW" dirty="0" smtClean="0"/>
              <a:t> Sugiyama, Min-Yen Kan, </a:t>
            </a:r>
          </a:p>
          <a:p>
            <a:r>
              <a:rPr lang="en-US" altLang="zh-TW" dirty="0" smtClean="0"/>
              <a:t>       	Tat-</a:t>
            </a:r>
            <a:r>
              <a:rPr lang="en-US" altLang="zh-TW" dirty="0" err="1" smtClean="0"/>
              <a:t>Seng</a:t>
            </a:r>
            <a:r>
              <a:rPr lang="en-US" altLang="zh-TW" dirty="0" smtClean="0"/>
              <a:t> Chua</a:t>
            </a:r>
          </a:p>
          <a:p>
            <a:r>
              <a:rPr lang="en-US" altLang="zh-TW" dirty="0" smtClean="0"/>
              <a:t>Source: SIGIR’14</a:t>
            </a:r>
          </a:p>
          <a:p>
            <a:r>
              <a:rPr lang="en-US" altLang="zh-TW" dirty="0" smtClean="0"/>
              <a:t>Advisor: </a:t>
            </a:r>
            <a:r>
              <a:rPr lang="en-US" altLang="zh-TW" dirty="0" err="1" smtClean="0"/>
              <a:t>Jia</a:t>
            </a:r>
            <a:r>
              <a:rPr lang="en-US" altLang="zh-TW" dirty="0" smtClean="0"/>
              <a:t>-Ling </a:t>
            </a:r>
            <a:r>
              <a:rPr lang="en-US" altLang="zh-TW" dirty="0" err="1" smtClean="0"/>
              <a:t>Koh</a:t>
            </a:r>
            <a:endParaRPr lang="en-US" altLang="zh-TW" dirty="0" smtClean="0"/>
          </a:p>
          <a:p>
            <a:r>
              <a:rPr lang="en-US" altLang="zh-TW" dirty="0" smtClean="0"/>
              <a:t>Speaker: Pei-</a:t>
            </a:r>
            <a:r>
              <a:rPr lang="en-US" altLang="zh-TW" dirty="0" err="1" smtClean="0"/>
              <a:t>Hao</a:t>
            </a:r>
            <a:r>
              <a:rPr lang="en-US" altLang="zh-TW" dirty="0"/>
              <a:t> </a:t>
            </a:r>
            <a:r>
              <a:rPr lang="en-US" altLang="zh-TW" dirty="0" smtClean="0"/>
              <a:t>Wu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417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400" dirty="0" smtClean="0"/>
              <a:t>Identifying Important Latent Topics</a:t>
            </a:r>
            <a:endParaRPr lang="zh-TW" altLang="en-US" sz="3400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4800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We want to know which topics are more important for recommendation</a:t>
            </a:r>
            <a:endParaRPr lang="en-US" altLang="zh-TW" sz="1600" dirty="0" smtClean="0"/>
          </a:p>
          <a:p>
            <a:r>
              <a:rPr lang="en-US" altLang="zh-TW" sz="2000" dirty="0" smtClean="0"/>
              <a:t>Each genre works differently to the same type of version update</a:t>
            </a:r>
          </a:p>
          <a:p>
            <a:pPr lvl="1"/>
            <a:r>
              <a:rPr lang="en-US" altLang="zh-TW" sz="1600" dirty="0" smtClean="0"/>
              <a:t>Ex: HD display support would be more enticing and relevant on a “game” app instead of a music app</a:t>
            </a:r>
          </a:p>
          <a:p>
            <a:pPr lvl="1"/>
            <a:endParaRPr lang="en-US" altLang="zh-TW" sz="1600" dirty="0" smtClean="0"/>
          </a:p>
          <a:p>
            <a:r>
              <a:rPr lang="en-US" altLang="zh-TW" sz="2000" dirty="0" smtClean="0"/>
              <a:t>Popularity score</a:t>
            </a:r>
          </a:p>
          <a:p>
            <a:pPr lvl="1"/>
            <a:r>
              <a:rPr lang="en-US" altLang="zh-TW" sz="1600" dirty="0" smtClean="0"/>
              <a:t>It is reflected by the votes it receives</a:t>
            </a:r>
          </a:p>
          <a:p>
            <a:pPr lvl="1"/>
            <a:r>
              <a:rPr lang="en-US" altLang="zh-TW" sz="1600" dirty="0" smtClean="0"/>
              <a:t>Positive votes: rating 3~5</a:t>
            </a:r>
          </a:p>
          <a:p>
            <a:pPr lvl="1"/>
            <a:r>
              <a:rPr lang="en-US" altLang="zh-TW" sz="1600" dirty="0" smtClean="0"/>
              <a:t>Negative votes: rating 0~2</a:t>
            </a:r>
          </a:p>
          <a:p>
            <a:pPr lvl="1"/>
            <a:endParaRPr lang="en-US" altLang="zh-TW" sz="1600" dirty="0"/>
          </a:p>
          <a:p>
            <a:pPr lvl="1"/>
            <a:endParaRPr lang="en-US" altLang="zh-TW" sz="1600" dirty="0" smtClean="0"/>
          </a:p>
          <a:p>
            <a:pPr lvl="1"/>
            <a:endParaRPr lang="en-US" altLang="zh-TW" sz="1600" dirty="0"/>
          </a:p>
          <a:p>
            <a:pPr lvl="1"/>
            <a:endParaRPr lang="en-US" altLang="zh-TW" sz="1600" dirty="0" smtClean="0"/>
          </a:p>
          <a:p>
            <a:pPr lvl="1"/>
            <a:endParaRPr lang="en-US" altLang="zh-TW" sz="16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981851"/>
            <a:ext cx="4817606" cy="110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1475656" y="5085184"/>
                <a:ext cx="7344816" cy="1603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Ex:</a:t>
                </a:r>
              </a:p>
              <a:p>
                <a:r>
                  <a:rPr lang="en-US" altLang="zh-TW" dirty="0" smtClean="0"/>
                  <a:t>d</a:t>
                </a:r>
                <a:r>
                  <a:rPr lang="en-US" altLang="zh-TW" dirty="0"/>
                  <a:t>1</a:t>
                </a:r>
                <a:r>
                  <a:rPr lang="en-US" altLang="zh-TW" dirty="0" smtClean="0"/>
                  <a:t>:				d2:</a:t>
                </a:r>
              </a:p>
              <a:p>
                <a:r>
                  <a:rPr lang="en-US" altLang="zh-TW" dirty="0"/>
                  <a:t>Positive </a:t>
                </a:r>
                <a:r>
                  <a:rPr lang="en-US" altLang="zh-TW" dirty="0" smtClean="0"/>
                  <a:t>votes = 8			Positive </a:t>
                </a:r>
                <a:r>
                  <a:rPr lang="en-US" altLang="zh-TW" dirty="0"/>
                  <a:t>votes = </a:t>
                </a:r>
                <a:r>
                  <a:rPr lang="en-US" altLang="zh-TW" dirty="0" smtClean="0"/>
                  <a:t>1</a:t>
                </a:r>
              </a:p>
              <a:p>
                <a:r>
                  <a:rPr lang="en-US" altLang="zh-TW" dirty="0"/>
                  <a:t>Negative </a:t>
                </a:r>
                <a:r>
                  <a:rPr lang="en-US" altLang="zh-TW" dirty="0" smtClean="0"/>
                  <a:t>votes = 1			</a:t>
                </a:r>
                <a:r>
                  <a:rPr lang="en-US" altLang="zh-TW" dirty="0"/>
                  <a:t>Negative votes = 8</a:t>
                </a:r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>
                        <a:latin typeface="Cambria Math"/>
                      </a:rPr>
                      <m:t>π</m:t>
                    </m:r>
                    <m:d>
                      <m:dPr>
                        <m:ctrlPr>
                          <a:rPr lang="zh-TW" altLang="zh-TW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𝑑</m:t>
                        </m:r>
                        <m:r>
                          <a:rPr lang="en-US" altLang="zh-TW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altLang="zh-TW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zh-TW" altLang="zh-TW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</a:rPr>
                          <m:t>8</m:t>
                        </m:r>
                        <m:r>
                          <a:rPr lang="en-US" altLang="zh-TW" i="1">
                            <a:latin typeface="Cambria Math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/>
                          </a:rPr>
                          <m:t>8</m:t>
                        </m:r>
                        <m:r>
                          <a:rPr lang="en-US" altLang="zh-TW" i="1">
                            <a:latin typeface="Cambria Math"/>
                          </a:rPr>
                          <m:t>+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  <m:r>
                          <a:rPr lang="en-US" altLang="zh-TW" i="1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altLang="zh-TW" dirty="0" smtClean="0"/>
                  <a:t> =</a:t>
                </a:r>
                <a:r>
                  <a:rPr lang="zh-TW" altLang="zh-TW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TW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altLang="zh-TW" i="1">
                            <a:latin typeface="Cambria Math"/>
                          </a:rPr>
                          <m:t>1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altLang="zh-TW" dirty="0" smtClean="0"/>
                  <a:t> 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>
                        <a:latin typeface="Cambria Math"/>
                      </a:rPr>
                      <m:t>π</m:t>
                    </m:r>
                    <m:d>
                      <m:dPr>
                        <m:ctrlPr>
                          <a:rPr lang="zh-TW" altLang="zh-TW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𝑑</m:t>
                        </m:r>
                        <m:r>
                          <a:rPr lang="en-US" altLang="zh-TW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altLang="zh-TW">
                        <a:latin typeface="Cambria Math"/>
                      </a:rPr>
                      <m:t>=0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085184"/>
                <a:ext cx="7344816" cy="1603772"/>
              </a:xfrm>
              <a:prstGeom prst="rect">
                <a:avLst/>
              </a:prstGeom>
              <a:blipFill rotWithShape="1">
                <a:blip r:embed="rId3"/>
                <a:stretch>
                  <a:fillRect l="-664" t="-1901" b="-76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008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400" dirty="0" smtClean="0"/>
              <a:t>Identifying Important Latent Topics</a:t>
            </a:r>
            <a:endParaRPr lang="zh-TW" altLang="en-US" sz="3400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/>
              <a:t>Using the popularity score to define the importance weight of a genre-topic pair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187523"/>
            <a:ext cx="54387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字方塊 2"/>
          <p:cNvSpPr txBox="1"/>
          <p:nvPr/>
        </p:nvSpPr>
        <p:spPr>
          <a:xfrm>
            <a:off x="1066190" y="3873448"/>
            <a:ext cx="41697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Ex:</a:t>
            </a:r>
          </a:p>
          <a:p>
            <a:r>
              <a:rPr lang="en-US" altLang="zh-TW" dirty="0" smtClean="0"/>
              <a:t>g=game		     p(topic </a:t>
            </a:r>
            <a:r>
              <a:rPr lang="en-US" altLang="zh-TW" dirty="0"/>
              <a:t>1| </a:t>
            </a:r>
            <a:r>
              <a:rPr lang="en-US" altLang="zh-TW" dirty="0" smtClean="0"/>
              <a:t>d1) = 0.5</a:t>
            </a:r>
          </a:p>
          <a:p>
            <a:r>
              <a:rPr lang="en-US" altLang="zh-TW" dirty="0" smtClean="0"/>
              <a:t>D(game)={d1, d2}	 </a:t>
            </a:r>
            <a:r>
              <a:rPr lang="en-US" altLang="zh-TW" dirty="0"/>
              <a:t> </a:t>
            </a:r>
            <a:r>
              <a:rPr lang="en-US" altLang="zh-TW" dirty="0" smtClean="0"/>
              <a:t>   p(topic </a:t>
            </a:r>
            <a:r>
              <a:rPr lang="en-US" altLang="zh-TW" dirty="0"/>
              <a:t>1| </a:t>
            </a:r>
            <a:r>
              <a:rPr lang="en-US" altLang="zh-TW" dirty="0" smtClean="0"/>
              <a:t>d2) = 0.4</a:t>
            </a:r>
          </a:p>
          <a:p>
            <a:r>
              <a:rPr lang="en-US" altLang="zh-TW" dirty="0" smtClean="0"/>
              <a:t>Z={topic 1, topic 2}	     p(topic </a:t>
            </a:r>
            <a:r>
              <a:rPr lang="en-US" altLang="zh-TW" dirty="0"/>
              <a:t>2| </a:t>
            </a:r>
            <a:r>
              <a:rPr lang="en-US" altLang="zh-TW" dirty="0" smtClean="0"/>
              <a:t>d1) = 0.6</a:t>
            </a:r>
          </a:p>
          <a:p>
            <a:r>
              <a:rPr lang="en-US" altLang="zh-TW" dirty="0" smtClean="0"/>
              <a:t>z=topic 1		     p(topic </a:t>
            </a:r>
            <a:r>
              <a:rPr lang="en-US" altLang="zh-TW" dirty="0"/>
              <a:t>2| </a:t>
            </a:r>
            <a:r>
              <a:rPr lang="en-US" altLang="zh-TW" dirty="0" smtClean="0"/>
              <a:t>d2) = 0.3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913234" y="5475544"/>
                <a:ext cx="836177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dirty="0" smtClean="0"/>
                  <a:t>[ p(topic 1| d1)*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1600">
                        <a:latin typeface="Cambria Math"/>
                      </a:rPr>
                      <m:t>π</m:t>
                    </m:r>
                    <m:d>
                      <m:dPr>
                        <m:ctrlPr>
                          <a:rPr lang="zh-TW" altLang="zh-TW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1600" b="0" i="1" smtClean="0">
                            <a:latin typeface="Cambria Math"/>
                          </a:rPr>
                          <m:t>𝑑</m:t>
                        </m:r>
                        <m:r>
                          <a:rPr lang="en-US" altLang="zh-TW" sz="1600"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lang="en-US" altLang="zh-TW" sz="1600" dirty="0" smtClean="0"/>
                  <a:t>+</a:t>
                </a:r>
                <a:r>
                  <a:rPr lang="en-US" altLang="zh-TW" sz="1600" dirty="0"/>
                  <a:t>p(topic 1| </a:t>
                </a:r>
                <a:r>
                  <a:rPr lang="en-US" altLang="zh-TW" sz="1600" dirty="0" smtClean="0"/>
                  <a:t>d2)*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1600">
                        <a:latin typeface="Cambria Math"/>
                      </a:rPr>
                      <m:t>π</m:t>
                    </m:r>
                    <m:d>
                      <m:dPr>
                        <m:ctrlPr>
                          <a:rPr lang="zh-TW" altLang="zh-TW" sz="16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 sz="1600" b="0" i="0" smtClean="0">
                            <a:latin typeface="Cambria Math"/>
                          </a:rPr>
                          <m:t>d</m:t>
                        </m:r>
                        <m:r>
                          <a:rPr lang="en-US" altLang="zh-TW" sz="1600" b="0" i="0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altLang="zh-TW" sz="1600" b="0" i="1" smtClean="0">
                        <a:latin typeface="Cambria Math"/>
                      </a:rPr>
                      <m:t> ] /</m:t>
                    </m:r>
                  </m:oMath>
                </a14:m>
                <a:endParaRPr lang="en-US" altLang="zh-TW" sz="1600" b="0" dirty="0" smtClean="0"/>
              </a:p>
              <a:p>
                <a:r>
                  <a:rPr lang="en-US" altLang="zh-TW" sz="1600" dirty="0" smtClean="0"/>
                  <a:t>{[ </a:t>
                </a:r>
                <a:r>
                  <a:rPr lang="en-US" altLang="zh-TW" sz="1600" dirty="0"/>
                  <a:t>p(topic 1| </a:t>
                </a:r>
                <a:r>
                  <a:rPr lang="en-US" altLang="zh-TW" sz="1600" dirty="0" smtClean="0"/>
                  <a:t>d1</a:t>
                </a:r>
                <a:r>
                  <a:rPr lang="en-US" altLang="zh-TW" sz="1600" dirty="0"/>
                  <a:t>)*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1600">
                        <a:latin typeface="Cambria Math"/>
                      </a:rPr>
                      <m:t>π</m:t>
                    </m:r>
                    <m:d>
                      <m:dPr>
                        <m:ctrlPr>
                          <a:rPr lang="zh-TW" altLang="zh-TW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1600" b="0" i="1" smtClean="0">
                            <a:latin typeface="Cambria Math"/>
                          </a:rPr>
                          <m:t>𝑑</m:t>
                        </m:r>
                        <m:r>
                          <a:rPr lang="en-US" altLang="zh-TW" sz="1600"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lang="en-US" altLang="zh-TW" sz="1600" dirty="0"/>
                  <a:t>+p(topic 1| </a:t>
                </a:r>
                <a:r>
                  <a:rPr lang="en-US" altLang="zh-TW" sz="1600" dirty="0" smtClean="0"/>
                  <a:t>d2</a:t>
                </a:r>
                <a:r>
                  <a:rPr lang="en-US" altLang="zh-TW" sz="1600" dirty="0"/>
                  <a:t>)*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1600">
                        <a:latin typeface="Cambria Math"/>
                      </a:rPr>
                      <m:t>π</m:t>
                    </m:r>
                    <m:d>
                      <m:dPr>
                        <m:ctrlPr>
                          <a:rPr lang="zh-TW" altLang="zh-TW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1600" b="0" i="1" smtClean="0">
                            <a:latin typeface="Cambria Math"/>
                          </a:rPr>
                          <m:t>𝑑</m:t>
                        </m:r>
                        <m:r>
                          <a:rPr lang="en-US" altLang="zh-TW" sz="160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altLang="zh-TW" sz="1600" i="1">
                        <a:latin typeface="Cambria Math"/>
                      </a:rPr>
                      <m:t> ]</m:t>
                    </m:r>
                    <m:r>
                      <a:rPr lang="en-US" altLang="zh-TW" sz="1600" b="0" i="1" smtClean="0">
                        <a:latin typeface="Cambria Math"/>
                      </a:rPr>
                      <m:t>+</m:t>
                    </m:r>
                    <m:r>
                      <a:rPr lang="en-US" altLang="zh-TW" sz="16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TW" sz="1600" dirty="0" smtClean="0"/>
                  <a:t>[ </a:t>
                </a:r>
                <a:r>
                  <a:rPr lang="en-US" altLang="zh-TW" sz="1600" dirty="0"/>
                  <a:t>p(topic </a:t>
                </a:r>
                <a:r>
                  <a:rPr lang="en-US" altLang="zh-TW" sz="1600" dirty="0" smtClean="0"/>
                  <a:t>2| d1</a:t>
                </a:r>
                <a:r>
                  <a:rPr lang="en-US" altLang="zh-TW" sz="1600" dirty="0"/>
                  <a:t>)*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1600">
                        <a:latin typeface="Cambria Math"/>
                      </a:rPr>
                      <m:t>π</m:t>
                    </m:r>
                    <m:d>
                      <m:dPr>
                        <m:ctrlPr>
                          <a:rPr lang="zh-TW" altLang="zh-TW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1600" b="0" i="1" smtClean="0">
                            <a:latin typeface="Cambria Math"/>
                          </a:rPr>
                          <m:t>𝑑</m:t>
                        </m:r>
                        <m:r>
                          <a:rPr lang="en-US" altLang="zh-TW" sz="1600"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lang="en-US" altLang="zh-TW" sz="1600" dirty="0"/>
                  <a:t>+p(topic </a:t>
                </a:r>
                <a:r>
                  <a:rPr lang="en-US" altLang="zh-TW" sz="1600" dirty="0" smtClean="0"/>
                  <a:t>2| d2</a:t>
                </a:r>
                <a:r>
                  <a:rPr lang="en-US" altLang="zh-TW" sz="1600" dirty="0"/>
                  <a:t>)*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1600">
                        <a:latin typeface="Cambria Math"/>
                      </a:rPr>
                      <m:t>π</m:t>
                    </m:r>
                    <m:d>
                      <m:dPr>
                        <m:ctrlPr>
                          <a:rPr lang="zh-TW" altLang="zh-TW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sz="1600" b="0" i="1" smtClean="0">
                            <a:latin typeface="Cambria Math"/>
                          </a:rPr>
                          <m:t>𝑑</m:t>
                        </m:r>
                        <m:r>
                          <a:rPr lang="en-US" altLang="zh-TW" sz="160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altLang="zh-TW" sz="1600" i="1">
                        <a:latin typeface="Cambria Math"/>
                      </a:rPr>
                      <m:t> ]</m:t>
                    </m:r>
                    <m:r>
                      <a:rPr lang="en-US" altLang="zh-TW" sz="1600" b="0" i="1" smtClean="0">
                        <a:latin typeface="Cambria Math"/>
                      </a:rPr>
                      <m:t>}</m:t>
                    </m:r>
                    <m:r>
                      <a:rPr lang="en-US" altLang="zh-TW" sz="1600" i="1">
                        <a:latin typeface="Cambria Math"/>
                      </a:rPr>
                      <m:t> </m:t>
                    </m:r>
                  </m:oMath>
                </a14:m>
                <a:endParaRPr lang="en-US" altLang="zh-TW" sz="1600" dirty="0"/>
              </a:p>
              <a:p>
                <a:r>
                  <a:rPr lang="en-US" altLang="zh-TW" sz="1600" dirty="0" smtClean="0"/>
                  <a:t>= [0.5*0.7 + 0.4*0] / { [0.5*0.7 + 0.4*0] +[0.6*0.7 + 0.3*0] }</a:t>
                </a:r>
              </a:p>
              <a:p>
                <a:r>
                  <a:rPr lang="en-US" altLang="zh-TW" sz="1600" dirty="0" smtClean="0"/>
                  <a:t>=0.35 / { 0.35 + 0.42 } = 0.45</a:t>
                </a:r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234" y="5475544"/>
                <a:ext cx="8361776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438" t="-1695" b="-62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6396231" y="4082137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g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7785885" y="4085284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</a:t>
            </a:r>
            <a:endParaRPr lang="zh-TW" altLang="en-US" dirty="0"/>
          </a:p>
        </p:txBody>
      </p:sp>
      <p:cxnSp>
        <p:nvCxnSpPr>
          <p:cNvPr id="10" name="直線單箭頭接點 9"/>
          <p:cNvCxnSpPr/>
          <p:nvPr/>
        </p:nvCxnSpPr>
        <p:spPr>
          <a:xfrm>
            <a:off x="6826545" y="4349594"/>
            <a:ext cx="8640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6826545" y="4900506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APP(d)</a:t>
            </a:r>
            <a:endParaRPr lang="zh-TW" altLang="en-US" dirty="0"/>
          </a:p>
        </p:txBody>
      </p:sp>
      <p:cxnSp>
        <p:nvCxnSpPr>
          <p:cNvPr id="13" name="直線單箭頭接點 12"/>
          <p:cNvCxnSpPr/>
          <p:nvPr/>
        </p:nvCxnSpPr>
        <p:spPr>
          <a:xfrm>
            <a:off x="6537456" y="4538314"/>
            <a:ext cx="289089" cy="3640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H="1">
            <a:off x="7666840" y="4540182"/>
            <a:ext cx="258667" cy="4038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5899989" y="4540182"/>
                <a:ext cx="7080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>
                          <a:latin typeface="Cambria Math"/>
                        </a:rPr>
                        <m:t>π</m:t>
                      </m:r>
                      <m:d>
                        <m:dPr>
                          <m:ctrlPr>
                            <a:rPr lang="zh-TW" altLang="zh-TW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TW">
                              <a:latin typeface="Cambria Math"/>
                            </a:rPr>
                            <m:t>d</m:t>
                          </m:r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989" y="4540182"/>
                <a:ext cx="70807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文字方塊 17"/>
          <p:cNvSpPr txBox="1"/>
          <p:nvPr/>
        </p:nvSpPr>
        <p:spPr>
          <a:xfrm>
            <a:off x="7949081" y="457469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z|d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008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400" dirty="0" smtClean="0"/>
              <a:t>User Personalization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/>
              <a:t>We need to know each user’s preference with respect to the set of latent topics</a:t>
            </a:r>
          </a:p>
          <a:p>
            <a:r>
              <a:rPr lang="en-US" altLang="zh-TW" sz="2000" dirty="0" smtClean="0"/>
              <a:t>Analyzing the topics present in the apps that a user u has previously consumed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996952"/>
            <a:ext cx="56007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971600" y="4653136"/>
            <a:ext cx="201625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Ex:</a:t>
            </a:r>
          </a:p>
          <a:p>
            <a:r>
              <a:rPr lang="en-US" altLang="zh-TW" dirty="0" smtClean="0"/>
              <a:t>z=topic 1</a:t>
            </a:r>
          </a:p>
          <a:p>
            <a:r>
              <a:rPr lang="en-US" altLang="zh-TW" dirty="0" smtClean="0"/>
              <a:t>Z={topic 1, topic 2}</a:t>
            </a:r>
          </a:p>
          <a:p>
            <a:r>
              <a:rPr lang="en-US" altLang="zh-TW" dirty="0" smtClean="0"/>
              <a:t>u=user 1</a:t>
            </a:r>
          </a:p>
          <a:p>
            <a:r>
              <a:rPr lang="en-US" altLang="zh-TW" dirty="0" smtClean="0"/>
              <a:t>D(user 1)={d1}</a:t>
            </a:r>
          </a:p>
          <a:p>
            <a:r>
              <a:rPr lang="en-US" altLang="zh-TW" dirty="0" smtClean="0"/>
              <a:t>P(topic 1|d1)=0.5</a:t>
            </a:r>
          </a:p>
          <a:p>
            <a:r>
              <a:rPr lang="en-US" altLang="zh-TW" dirty="0" smtClean="0"/>
              <a:t>P(topic 2|d1)=0.6</a:t>
            </a:r>
            <a:endParaRPr lang="zh-TW" altLang="en-US" dirty="0" smtClean="0"/>
          </a:p>
        </p:txBody>
      </p:sp>
      <p:sp>
        <p:nvSpPr>
          <p:cNvPr id="9" name="文字方塊 8"/>
          <p:cNvSpPr txBox="1"/>
          <p:nvPr/>
        </p:nvSpPr>
        <p:spPr>
          <a:xfrm>
            <a:off x="2987858" y="5853464"/>
            <a:ext cx="5220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p(topic 1 | d1) / { [ p(topic 1 | d1) ] +[ p(topic 2 | d 1) ] }</a:t>
            </a:r>
          </a:p>
          <a:p>
            <a:r>
              <a:rPr lang="en-US" altLang="zh-TW" sz="1600" dirty="0" smtClean="0"/>
              <a:t>=0.5 / { 0.5 +0.6}</a:t>
            </a:r>
          </a:p>
          <a:p>
            <a:r>
              <a:rPr lang="en-US" altLang="zh-TW" sz="1600" dirty="0" smtClean="0"/>
              <a:t>=0.45</a:t>
            </a:r>
            <a:endParaRPr lang="zh-TW" altLang="en-US" sz="16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4504782" y="468449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u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5741725" y="4676269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945531" y="5303918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APP(d)</a:t>
            </a:r>
            <a:endParaRPr lang="zh-TW" altLang="en-US" dirty="0"/>
          </a:p>
        </p:txBody>
      </p:sp>
      <p:cxnSp>
        <p:nvCxnSpPr>
          <p:cNvPr id="13" name="直線單箭頭接點 12"/>
          <p:cNvCxnSpPr/>
          <p:nvPr/>
        </p:nvCxnSpPr>
        <p:spPr>
          <a:xfrm flipV="1">
            <a:off x="4804864" y="4860935"/>
            <a:ext cx="936861" cy="8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endCxn id="12" idx="1"/>
          </p:cNvCxnSpPr>
          <p:nvPr/>
        </p:nvCxnSpPr>
        <p:spPr>
          <a:xfrm>
            <a:off x="4661033" y="5062052"/>
            <a:ext cx="284498" cy="426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5597894" y="5062052"/>
            <a:ext cx="284254" cy="3111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4037144" y="5053826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D(u)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5882148" y="5068957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z|d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36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Calculation of the Version-snippet Score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/>
              <a:t>Calculate its score based on its latest version to see if it should be recommend</a:t>
            </a:r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 lvl="1">
              <a:buNone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204864"/>
            <a:ext cx="53530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685624" y="5261295"/>
            <a:ext cx="20162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Ex:</a:t>
            </a:r>
          </a:p>
          <a:p>
            <a:r>
              <a:rPr lang="en-US" altLang="zh-TW" dirty="0" smtClean="0"/>
              <a:t>d=d1</a:t>
            </a:r>
          </a:p>
          <a:p>
            <a:r>
              <a:rPr lang="en-US" altLang="zh-TW" dirty="0" smtClean="0"/>
              <a:t>u=user 1</a:t>
            </a:r>
          </a:p>
          <a:p>
            <a:r>
              <a:rPr lang="en-US" altLang="zh-TW" dirty="0" smtClean="0"/>
              <a:t>Z={topic 1, topic 2}</a:t>
            </a:r>
          </a:p>
          <a:p>
            <a:r>
              <a:rPr lang="en-US" altLang="zh-TW" dirty="0" smtClean="0"/>
              <a:t>genre(d)=game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2987824" y="5650317"/>
            <a:ext cx="6156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[ p(topic 1| d1)* w(game, topic 1)*p(topic 1| user 1) ] + [ p(topic 2| d1)* w(game, topic 2)*p(topic 1| user 1) ]</a:t>
            </a:r>
          </a:p>
          <a:p>
            <a:r>
              <a:rPr lang="en-US" altLang="zh-TW" sz="1600" dirty="0" smtClean="0"/>
              <a:t>= [ 0.5*0.45*0.45 ] + [0.6*0.4*0.3]</a:t>
            </a:r>
          </a:p>
          <a:p>
            <a:r>
              <a:rPr lang="en-US" altLang="zh-TW" sz="1600" dirty="0" smtClean="0"/>
              <a:t>=0.17325</a:t>
            </a:r>
            <a:endParaRPr lang="zh-TW" altLang="en-US" sz="16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3281881" y="42770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u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580112" y="4277046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APP(d)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800493" y="5076629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z</a:t>
            </a:r>
            <a:endParaRPr lang="zh-TW" altLang="en-US" dirty="0"/>
          </a:p>
        </p:txBody>
      </p:sp>
      <p:cxnSp>
        <p:nvCxnSpPr>
          <p:cNvPr id="12" name="直線單箭頭接點 11"/>
          <p:cNvCxnSpPr>
            <a:stCxn id="8" idx="2"/>
          </p:cNvCxnSpPr>
          <p:nvPr/>
        </p:nvCxnSpPr>
        <p:spPr>
          <a:xfrm>
            <a:off x="3431922" y="4646378"/>
            <a:ext cx="368571" cy="430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flipH="1">
            <a:off x="4211960" y="4646378"/>
            <a:ext cx="2024161" cy="726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5342637" y="495534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p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z|d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cxnSp>
        <p:nvCxnSpPr>
          <p:cNvPr id="17" name="直線單箭頭接點 16"/>
          <p:cNvCxnSpPr>
            <a:endCxn id="9" idx="1"/>
          </p:cNvCxnSpPr>
          <p:nvPr/>
        </p:nvCxnSpPr>
        <p:spPr>
          <a:xfrm>
            <a:off x="3800493" y="4461712"/>
            <a:ext cx="177961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>
            <a:stCxn id="10" idx="3"/>
          </p:cNvCxnSpPr>
          <p:nvPr/>
        </p:nvCxnSpPr>
        <p:spPr>
          <a:xfrm flipV="1">
            <a:off x="4081339" y="4646378"/>
            <a:ext cx="1714797" cy="6149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2892932" y="4770674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p(</a:t>
            </a:r>
            <a:r>
              <a:rPr lang="en-US" altLang="zh-TW" dirty="0" err="1" smtClean="0"/>
              <a:t>z|u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4225012" y="4707297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w(g(d)|z)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640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Method</a:t>
            </a:r>
          </a:p>
          <a:p>
            <a:r>
              <a:rPr lang="en-US" altLang="zh-TW" b="1" u="sng" dirty="0" smtClean="0"/>
              <a:t>Experiment</a:t>
            </a:r>
          </a:p>
          <a:p>
            <a:r>
              <a:rPr lang="en-US" altLang="zh-TW" dirty="0" smtClean="0"/>
              <a:t>Conclusion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33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App Metadata</a:t>
            </a:r>
          </a:p>
          <a:p>
            <a:pPr lvl="1"/>
            <a:r>
              <a:rPr lang="en-US" altLang="zh-TW" sz="2000" dirty="0" smtClean="0"/>
              <a:t>App ID, title, description, genre</a:t>
            </a:r>
          </a:p>
          <a:p>
            <a:pPr lvl="1"/>
            <a:endParaRPr lang="en-US" altLang="zh-TW" sz="2000" dirty="0" smtClean="0"/>
          </a:p>
          <a:p>
            <a:r>
              <a:rPr lang="en-US" altLang="zh-TW" sz="2400" dirty="0" smtClean="0"/>
              <a:t>Version Information</a:t>
            </a:r>
          </a:p>
          <a:p>
            <a:pPr lvl="1"/>
            <a:r>
              <a:rPr lang="en-US" altLang="zh-TW" sz="2000" dirty="0" smtClean="0"/>
              <a:t>All version information of app</a:t>
            </a:r>
          </a:p>
          <a:p>
            <a:pPr lvl="1"/>
            <a:endParaRPr lang="en-US" altLang="zh-TW" sz="2000" dirty="0" smtClean="0"/>
          </a:p>
          <a:p>
            <a:r>
              <a:rPr lang="en-US" altLang="zh-TW" sz="2400" dirty="0" smtClean="0"/>
              <a:t>Rating</a:t>
            </a:r>
            <a:endParaRPr lang="en-US" altLang="zh-TW" sz="2000" dirty="0" smtClean="0"/>
          </a:p>
          <a:p>
            <a:pPr lvl="1"/>
            <a:r>
              <a:rPr lang="en-US" altLang="zh-TW" sz="2000" dirty="0" smtClean="0"/>
              <a:t>App ID, version number, rating, reviewer’s ID, review comments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8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 smtClean="0"/>
              <a:t>At least 5 versions, document with at least 10 ratings, users at least rated 20 apps</a:t>
            </a:r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Dataset consists of 9797 users, 6524 apps, 109338 versions, 1000809 ratings</a:t>
            </a:r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20% user as target users to receive recommendations</a:t>
            </a:r>
          </a:p>
          <a:p>
            <a:r>
              <a:rPr lang="en-US" altLang="zh-TW" sz="2000" dirty="0" smtClean="0"/>
              <a:t>Target users remove 25% of their most recent downloaded apps</a:t>
            </a:r>
          </a:p>
          <a:p>
            <a:endParaRPr lang="en-US" altLang="zh-TW" sz="2000" dirty="0" smtClean="0"/>
          </a:p>
          <a:p>
            <a:endParaRPr lang="en-US" altLang="zh-TW" sz="2000" dirty="0" smtClean="0"/>
          </a:p>
          <a:p>
            <a:endParaRPr lang="en-US" altLang="zh-TW" sz="24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8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 Metric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Recall@M</a:t>
            </a:r>
          </a:p>
          <a:p>
            <a:pPr lvl="1"/>
            <a:r>
              <a:rPr lang="en-US" altLang="zh-TW" sz="2000" dirty="0" smtClean="0"/>
              <a:t>Define as : </a:t>
            </a:r>
          </a:p>
          <a:p>
            <a:pPr lvl="1"/>
            <a:r>
              <a:rPr lang="en-US" altLang="zh-TW" sz="2000" dirty="0" smtClean="0"/>
              <a:t>    : The number of apps the user like in the top M</a:t>
            </a:r>
          </a:p>
          <a:p>
            <a:pPr lvl="1"/>
            <a:r>
              <a:rPr lang="en-US" altLang="zh-TW" sz="2000" dirty="0" smtClean="0"/>
              <a:t>    : The total number of apps the user likes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2204864"/>
            <a:ext cx="323850" cy="457200"/>
          </a:xfrm>
          <a:prstGeom prst="rect">
            <a:avLst/>
          </a:prstGeom>
          <a:noFill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1916832"/>
            <a:ext cx="828675" cy="361950"/>
          </a:xfrm>
          <a:prstGeom prst="rect">
            <a:avLst/>
          </a:prstGeom>
          <a:noFill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2708920"/>
            <a:ext cx="361950" cy="361950"/>
          </a:xfrm>
          <a:prstGeom prst="rect">
            <a:avLst/>
          </a:prstGeom>
          <a:noFill/>
        </p:spPr>
      </p:pic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99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Recommendation Accuracy Obtained by Different Number of Latent Topics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K=1000 gives the best recall scores</a:t>
            </a: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564904"/>
            <a:ext cx="52863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99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Importance of Genre Information</a:t>
            </a:r>
            <a:endParaRPr lang="zh-TW" alt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We compare the recommendation accuracies between models with and without genre information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492896"/>
            <a:ext cx="550545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99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u="sng" dirty="0" smtClean="0"/>
              <a:t>Introduction</a:t>
            </a:r>
          </a:p>
          <a:p>
            <a:r>
              <a:rPr lang="en-US" altLang="zh-TW" dirty="0" smtClean="0"/>
              <a:t>Method</a:t>
            </a:r>
          </a:p>
          <a:p>
            <a:r>
              <a:rPr lang="en-US" altLang="zh-TW" dirty="0" smtClean="0"/>
              <a:t>Experiment</a:t>
            </a:r>
          </a:p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40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Comparison of Different Topic Models</a:t>
            </a:r>
            <a:endParaRPr lang="zh-TW" alt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Enhanced-corpus generally provides better recall</a:t>
            </a:r>
          </a:p>
          <a:p>
            <a:r>
              <a:rPr lang="en-US" altLang="zh-TW" sz="2000" dirty="0" smtClean="0"/>
              <a:t>LLDA and inj+LLDA models consistently outperform the pure LDA models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708920"/>
            <a:ext cx="5098330" cy="344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99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Comparison against Other Recommendation Techniques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VSR underperformed against CF, it does outperform CBF</a:t>
            </a:r>
          </a:p>
          <a:p>
            <a:r>
              <a:rPr lang="en-US" altLang="zh-TW" sz="2000" dirty="0" smtClean="0"/>
              <a:t>The textual features in the app descriptions are noisy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80928"/>
            <a:ext cx="550545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99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Dissecting Specific LDA Topics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22</a:t>
            </a:fld>
            <a:endParaRPr lang="zh-TW" altLang="en-US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We observe that the injected pseudo-terms act as a </a:t>
            </a:r>
            <a:r>
              <a:rPr lang="en-US" altLang="zh-TW" sz="2000" dirty="0" smtClean="0"/>
              <a:t>guide for </a:t>
            </a:r>
            <a:r>
              <a:rPr lang="en-US" altLang="zh-TW" sz="2000" dirty="0"/>
              <a:t>inj+LLDA’s </a:t>
            </a:r>
            <a:r>
              <a:rPr lang="en-US" altLang="zh-TW" sz="2000" dirty="0" smtClean="0"/>
              <a:t>inferencing </a:t>
            </a:r>
            <a:r>
              <a:rPr lang="en-US" altLang="zh-TW" sz="2000" dirty="0"/>
              <a:t>process, which contributes to better </a:t>
            </a:r>
            <a:r>
              <a:rPr lang="en-US" altLang="zh-TW" sz="2000" dirty="0" smtClean="0"/>
              <a:t>latent topic </a:t>
            </a:r>
            <a:r>
              <a:rPr lang="en-US" altLang="zh-TW" sz="2000" dirty="0"/>
              <a:t>generation.</a:t>
            </a:r>
            <a:endParaRPr lang="en-US" altLang="zh-TW" sz="2000" dirty="0" smtClean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5777" y="3060262"/>
            <a:ext cx="8108223" cy="265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99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Method</a:t>
            </a:r>
          </a:p>
          <a:p>
            <a:r>
              <a:rPr lang="en-US" altLang="zh-TW" dirty="0" smtClean="0"/>
              <a:t>Experiment</a:t>
            </a:r>
          </a:p>
          <a:p>
            <a:r>
              <a:rPr lang="en-US" altLang="zh-TW" b="1" u="sng" dirty="0" smtClean="0"/>
              <a:t>Conclusion</a:t>
            </a:r>
            <a:endParaRPr lang="zh-TW" altLang="en-US" b="1" u="sng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632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/>
              <a:t>Our framework utilizes a </a:t>
            </a:r>
            <a:r>
              <a:rPr lang="en-US" altLang="zh-TW" sz="2000" dirty="0" smtClean="0"/>
              <a:t>semi-supervised variant </a:t>
            </a:r>
            <a:r>
              <a:rPr lang="en-US" altLang="zh-TW" sz="2000" dirty="0"/>
              <a:t>of LDA that accounts for both text and metadata to </a:t>
            </a:r>
            <a:r>
              <a:rPr lang="en-US" altLang="zh-TW" sz="2000" dirty="0" smtClean="0"/>
              <a:t>characterize version </a:t>
            </a:r>
            <a:r>
              <a:rPr lang="en-US" altLang="zh-TW" sz="2000" dirty="0"/>
              <a:t>features into a set of latent </a:t>
            </a:r>
            <a:r>
              <a:rPr lang="en-US" altLang="zh-TW" sz="2000" dirty="0" smtClean="0"/>
              <a:t>topics</a:t>
            </a:r>
          </a:p>
          <a:p>
            <a:endParaRPr lang="en-US" altLang="zh-TW" sz="2000" dirty="0"/>
          </a:p>
          <a:p>
            <a:r>
              <a:rPr lang="en-US" altLang="zh-TW" sz="2000" dirty="0"/>
              <a:t>We used </a:t>
            </a:r>
            <a:r>
              <a:rPr lang="en-US" altLang="zh-TW" sz="2000" dirty="0" smtClean="0"/>
              <a:t>genre information </a:t>
            </a:r>
            <a:r>
              <a:rPr lang="en-US" altLang="zh-TW" sz="2000" dirty="0"/>
              <a:t>to discriminate the topic </a:t>
            </a:r>
            <a:r>
              <a:rPr lang="en-US" altLang="zh-TW" sz="2000" dirty="0" smtClean="0"/>
              <a:t>distributions and found it is a key factor in discriminating the topic distributions</a:t>
            </a:r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O</a:t>
            </a:r>
            <a:r>
              <a:rPr lang="en-US" altLang="zh-TW" sz="2000" smtClean="0"/>
              <a:t>ur </a:t>
            </a:r>
            <a:r>
              <a:rPr lang="en-US" altLang="zh-TW" sz="2000" dirty="0"/>
              <a:t>method targets particular versions of apps, allowing previously disfavored apps to be recommended</a:t>
            </a:r>
          </a:p>
          <a:p>
            <a:endParaRPr lang="en-US" altLang="zh-TW" sz="20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023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sz="3800" dirty="0" smtClean="0"/>
              <a:t>Motivation</a:t>
            </a:r>
          </a:p>
          <a:p>
            <a:pPr>
              <a:buNone/>
            </a:pP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en-US" altLang="zh-TW" sz="2800" dirty="0" smtClean="0"/>
              <a:t>1. Existing recommender systems usually model items as static—unchanging in attributes, description, and features</a:t>
            </a:r>
          </a:p>
          <a:p>
            <a:endParaRPr lang="en-US" altLang="zh-TW" sz="2800" dirty="0" smtClean="0"/>
          </a:p>
          <a:p>
            <a:pPr>
              <a:lnSpc>
                <a:spcPct val="120000"/>
              </a:lnSpc>
            </a:pPr>
            <a:r>
              <a:rPr lang="en-US" altLang="zh-TW" sz="2800" dirty="0" smtClean="0"/>
              <a:t>2. </a:t>
            </a:r>
            <a:r>
              <a:rPr lang="en-US" altLang="zh-TW" sz="2900" dirty="0" smtClean="0"/>
              <a:t>Mobile apps, a version update may provide substantial changes to an app as updates, may attract a consumer’s interest for a previously unappealing version</a:t>
            </a:r>
          </a:p>
          <a:p>
            <a:endParaRPr lang="en-US" altLang="zh-TW" dirty="0"/>
          </a:p>
          <a:p>
            <a:pPr marL="82296" indent="0">
              <a:buNone/>
            </a:pPr>
            <a:endParaRPr lang="en-US" altLang="zh-TW" dirty="0"/>
          </a:p>
          <a:p>
            <a:pPr marL="82296" indent="0">
              <a:buNone/>
            </a:pPr>
            <a:endParaRPr lang="en-US" altLang="zh-TW" dirty="0" smtClean="0"/>
          </a:p>
          <a:p>
            <a:pPr marL="8229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01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Example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420888"/>
            <a:ext cx="7686257" cy="3080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090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2915816" y="2492896"/>
            <a:ext cx="2088232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1547664" y="2276872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Version features</a:t>
            </a:r>
            <a:endParaRPr lang="zh-TW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987824" y="249289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Semi-supervised topic model</a:t>
            </a:r>
            <a:endParaRPr lang="zh-TW" altLang="en-US" dirty="0"/>
          </a:p>
        </p:txBody>
      </p:sp>
      <p:cxnSp>
        <p:nvCxnSpPr>
          <p:cNvPr id="13" name="直線單箭頭接點 12"/>
          <p:cNvCxnSpPr/>
          <p:nvPr/>
        </p:nvCxnSpPr>
        <p:spPr>
          <a:xfrm>
            <a:off x="1619672" y="3068960"/>
            <a:ext cx="93610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>
            <a:off x="5271253" y="2923203"/>
            <a:ext cx="93610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3289861" y="1942475"/>
            <a:ext cx="1412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Latent topic</a:t>
            </a:r>
            <a:endParaRPr lang="zh-TW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6556690" y="2492895"/>
            <a:ext cx="2088232" cy="646331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6516216" y="249289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Identifying Important Latent Topics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3942512" y="3429000"/>
            <a:ext cx="0" cy="7200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>
            <a:off x="5271253" y="4699039"/>
            <a:ext cx="956931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7312774" y="497651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Score(d, u)</a:t>
            </a:r>
            <a:endParaRPr lang="zh-TW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2879154" y="4314582"/>
            <a:ext cx="2052228" cy="475444"/>
            <a:chOff x="6516216" y="4609740"/>
            <a:chExt cx="2052228" cy="475444"/>
          </a:xfrm>
        </p:grpSpPr>
        <p:sp>
          <p:nvSpPr>
            <p:cNvPr id="28" name="圓角矩形 27"/>
            <p:cNvSpPr/>
            <p:nvPr/>
          </p:nvSpPr>
          <p:spPr>
            <a:xfrm>
              <a:off x="6516216" y="4609740"/>
              <a:ext cx="2052228" cy="475444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6552220" y="4699883"/>
              <a:ext cx="20162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/>
                <a:t>User Personalization</a:t>
              </a:r>
              <a:endParaRPr lang="zh-TW" altLang="en-US" sz="1600" dirty="0"/>
            </a:p>
          </p:txBody>
        </p:sp>
      </p:grpSp>
      <p:cxnSp>
        <p:nvCxnSpPr>
          <p:cNvPr id="30" name="直線單箭頭接點 29"/>
          <p:cNvCxnSpPr/>
          <p:nvPr/>
        </p:nvCxnSpPr>
        <p:spPr>
          <a:xfrm>
            <a:off x="4797471" y="3355050"/>
            <a:ext cx="1502721" cy="7940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群組 2"/>
          <p:cNvGrpSpPr/>
          <p:nvPr/>
        </p:nvGrpSpPr>
        <p:grpSpPr>
          <a:xfrm>
            <a:off x="6520686" y="4249966"/>
            <a:ext cx="2160240" cy="648072"/>
            <a:chOff x="2987824" y="4545124"/>
            <a:chExt cx="2160240" cy="648072"/>
          </a:xfrm>
        </p:grpSpPr>
        <p:sp>
          <p:nvSpPr>
            <p:cNvPr id="14" name="圓角矩形 13"/>
            <p:cNvSpPr/>
            <p:nvPr/>
          </p:nvSpPr>
          <p:spPr>
            <a:xfrm>
              <a:off x="2987824" y="4545124"/>
              <a:ext cx="2088232" cy="648072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2987824" y="4600873"/>
              <a:ext cx="21602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Calculation of the Version-snippet Score</a:t>
              </a:r>
              <a:endParaRPr lang="zh-TW" altLang="en-US" sz="1400" dirty="0"/>
            </a:p>
          </p:txBody>
        </p:sp>
      </p:grpSp>
      <p:sp>
        <p:nvSpPr>
          <p:cNvPr id="37" name="文字方塊 36"/>
          <p:cNvSpPr txBox="1"/>
          <p:nvPr/>
        </p:nvSpPr>
        <p:spPr>
          <a:xfrm>
            <a:off x="5448703" y="5851914"/>
            <a:ext cx="186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Recommend App</a:t>
            </a:r>
            <a:endParaRPr lang="zh-TW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6500449" y="1834754"/>
            <a:ext cx="2119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Important latent topic in genre</a:t>
            </a:r>
            <a:endParaRPr lang="zh-TW" alt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3078416" y="497651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User preference</a:t>
            </a:r>
            <a:endParaRPr lang="zh-TW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2" name="直線單箭頭接點 31"/>
          <p:cNvCxnSpPr/>
          <p:nvPr/>
        </p:nvCxnSpPr>
        <p:spPr>
          <a:xfrm>
            <a:off x="7561709" y="3355050"/>
            <a:ext cx="0" cy="72008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/>
          <p:nvPr/>
        </p:nvCxnSpPr>
        <p:spPr>
          <a:xfrm flipH="1">
            <a:off x="6556690" y="5084263"/>
            <a:ext cx="416234" cy="64899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</a:p>
          <a:p>
            <a:r>
              <a:rPr lang="en-US" altLang="zh-TW" b="1" u="sng" dirty="0" smtClean="0"/>
              <a:t>Method</a:t>
            </a:r>
            <a:endParaRPr lang="en-US" altLang="zh-TW" b="1" u="sng" dirty="0"/>
          </a:p>
          <a:p>
            <a:r>
              <a:rPr lang="en-US" altLang="zh-TW" dirty="0" smtClean="0"/>
              <a:t>Experiment</a:t>
            </a:r>
          </a:p>
          <a:p>
            <a:r>
              <a:rPr lang="en-US" altLang="zh-TW" dirty="0" smtClean="0"/>
              <a:t>Conclusion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65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Version Features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Version-categories</a:t>
            </a:r>
          </a:p>
          <a:p>
            <a:pPr lvl="1"/>
            <a:r>
              <a:rPr lang="en-US" altLang="zh-TW" sz="2000" dirty="0" smtClean="0"/>
              <a:t>Major</a:t>
            </a:r>
          </a:p>
          <a:p>
            <a:pPr lvl="1"/>
            <a:r>
              <a:rPr lang="en-US" altLang="zh-TW" sz="2000" dirty="0" smtClean="0"/>
              <a:t>Minor</a:t>
            </a:r>
          </a:p>
          <a:p>
            <a:pPr lvl="1"/>
            <a:r>
              <a:rPr lang="en-US" altLang="zh-TW" sz="2000" dirty="0" smtClean="0"/>
              <a:t>Maintenance</a:t>
            </a:r>
            <a:endParaRPr lang="en-US" altLang="zh-TW" dirty="0" smtClean="0"/>
          </a:p>
          <a:p>
            <a:r>
              <a:rPr lang="en-US" altLang="zh-TW" dirty="0" smtClean="0"/>
              <a:t>Version-snippet</a:t>
            </a:r>
          </a:p>
          <a:p>
            <a:pPr lvl="1"/>
            <a:r>
              <a:rPr lang="en-US" altLang="zh-TW" sz="2000" dirty="0" smtClean="0"/>
              <a:t>i.e.</a:t>
            </a:r>
            <a:r>
              <a:rPr lang="en-US" altLang="zh-TW" sz="2000" dirty="0"/>
              <a:t>,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app’s</a:t>
            </a:r>
            <a:r>
              <a:rPr lang="zh-TW" altLang="en-US" sz="2000" dirty="0" smtClean="0"/>
              <a:t> </a:t>
            </a:r>
            <a:r>
              <a:rPr lang="en-US" altLang="zh-TW" sz="2000" dirty="0" err="1" smtClean="0"/>
              <a:t>changelog</a:t>
            </a:r>
            <a:endParaRPr lang="en-US" altLang="zh-TW" dirty="0" smtClean="0"/>
          </a:p>
          <a:p>
            <a:r>
              <a:rPr lang="zh-TW" altLang="zh-TW" dirty="0" smtClean="0"/>
              <a:t>O</a:t>
            </a:r>
            <a:r>
              <a:rPr lang="en-US" altLang="zh-TW" dirty="0" err="1" smtClean="0"/>
              <a:t>ther</a:t>
            </a:r>
            <a:r>
              <a:rPr lang="zh-TW" altLang="en-US" dirty="0" smtClean="0"/>
              <a:t> </a:t>
            </a:r>
            <a:r>
              <a:rPr lang="en-US" altLang="zh-TW" dirty="0" smtClean="0"/>
              <a:t>information</a:t>
            </a:r>
          </a:p>
          <a:p>
            <a:pPr lvl="1"/>
            <a:r>
              <a:rPr lang="en-US" altLang="zh-TW" sz="2000" dirty="0"/>
              <a:t>Genre mixture</a:t>
            </a:r>
          </a:p>
          <a:p>
            <a:pPr lvl="1"/>
            <a:r>
              <a:rPr lang="en-US" altLang="zh-TW" sz="2000" dirty="0"/>
              <a:t>Ratings</a:t>
            </a:r>
          </a:p>
          <a:p>
            <a:pPr lvl="1"/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4845" y="2060848"/>
            <a:ext cx="3528392" cy="215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4845" y="4790294"/>
            <a:ext cx="3426892" cy="1474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833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Semi-supervised topic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zh-TW" dirty="0"/>
              <a:t>Observed labels</a:t>
            </a:r>
          </a:p>
          <a:p>
            <a:pPr marL="576072" lvl="3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zh-TW" dirty="0"/>
              <a:t>Version categories (i.e., major, minor, maintenance)</a:t>
            </a:r>
          </a:p>
          <a:p>
            <a:pPr marL="576072" lvl="3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zh-TW" dirty="0"/>
              <a:t>Genre mixture (e.g., Books, Business, Action …)</a:t>
            </a:r>
          </a:p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zh-TW" dirty="0" smtClean="0"/>
          </a:p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zh-TW" dirty="0" smtClean="0"/>
              <a:t>Corpus-enhancement </a:t>
            </a:r>
            <a:r>
              <a:rPr lang="en-US" altLang="zh-TW" dirty="0"/>
              <a:t>with Pseudo-terms</a:t>
            </a:r>
          </a:p>
          <a:p>
            <a:pPr marL="576072" lvl="3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zh-TW" dirty="0" smtClean="0"/>
              <a:t>Inject pseudo-terms (i.e., Genres </a:t>
            </a:r>
            <a:r>
              <a:rPr lang="en-US" altLang="zh-TW" dirty="0"/>
              <a:t>+ </a:t>
            </a:r>
            <a:r>
              <a:rPr lang="en-US" altLang="zh-TW" dirty="0" smtClean="0"/>
              <a:t>category) into the corpus of version-snippets</a:t>
            </a:r>
          </a:p>
          <a:p>
            <a:pPr marL="576072" lvl="3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zh-TW" dirty="0" smtClean="0"/>
              <a:t>It will </a:t>
            </a:r>
            <a:r>
              <a:rPr lang="en-US" altLang="zh-TW" dirty="0"/>
              <a:t>help in getting topic distributions that are more consistent with the nature of </a:t>
            </a:r>
            <a:r>
              <a:rPr lang="en-US" altLang="zh-TW" dirty="0" smtClean="0"/>
              <a:t>version-snippets</a:t>
            </a:r>
            <a:endParaRPr lang="en-US" altLang="zh-TW" dirty="0"/>
          </a:p>
          <a:p>
            <a:pPr marL="576072" lvl="3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zh-TW" dirty="0" smtClean="0"/>
          </a:p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zh-TW" dirty="0" smtClean="0"/>
          </a:p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zh-TW" dirty="0" smtClean="0"/>
          </a:p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3707904" y="4938196"/>
            <a:ext cx="4608512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Ex:</a:t>
            </a:r>
          </a:p>
          <a:p>
            <a:r>
              <a:rPr lang="en-US" altLang="zh-TW" dirty="0" smtClean="0"/>
              <a:t>Version 1.2.1(maintenance update)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dirty="0" smtClean="0"/>
              <a:t>Retina Display graphics.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dirty="0" smtClean="0"/>
              <a:t>Background post completion (IOS 4 only)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dirty="0" smtClean="0"/>
              <a:t>Bug fixes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dirty="0" smtClean="0">
                <a:solidFill>
                  <a:srgbClr val="FF0000"/>
                </a:solidFill>
              </a:rPr>
              <a:t>#Books_genre, #maintenance_update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Semi-supervised topic model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0F8E-1EC4-45AD-B7C6-24607C65893B}" type="slidenum">
              <a:rPr lang="zh-TW" altLang="en-US" smtClean="0"/>
              <a:pPr/>
              <a:t>9</a:t>
            </a:fld>
            <a:endParaRPr lang="zh-TW" altLang="en-US"/>
          </a:p>
        </p:txBody>
      </p:sp>
      <p:grpSp>
        <p:nvGrpSpPr>
          <p:cNvPr id="33" name="群組 32"/>
          <p:cNvGrpSpPr/>
          <p:nvPr/>
        </p:nvGrpSpPr>
        <p:grpSpPr>
          <a:xfrm>
            <a:off x="1331640" y="1218817"/>
            <a:ext cx="6984776" cy="2568482"/>
            <a:chOff x="1331640" y="1218817"/>
            <a:chExt cx="6984776" cy="2568482"/>
          </a:xfrm>
        </p:grpSpPr>
        <p:sp>
          <p:nvSpPr>
            <p:cNvPr id="6" name="橢圓 5"/>
            <p:cNvSpPr/>
            <p:nvPr/>
          </p:nvSpPr>
          <p:spPr>
            <a:xfrm>
              <a:off x="1331640" y="1780484"/>
              <a:ext cx="864096" cy="64633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1331640" y="1755246"/>
              <a:ext cx="8002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   d1:</a:t>
              </a:r>
            </a:p>
            <a:p>
              <a:r>
                <a:rPr lang="en-US" altLang="zh-TW" dirty="0"/>
                <a:t>w</a:t>
              </a:r>
              <a:r>
                <a:rPr lang="en-US" altLang="zh-TW" dirty="0" smtClean="0"/>
                <a:t>1,w2</a:t>
              </a:r>
              <a:endParaRPr lang="zh-TW" altLang="en-US" dirty="0"/>
            </a:p>
          </p:txBody>
        </p:sp>
        <p:sp>
          <p:nvSpPr>
            <p:cNvPr id="8" name="橢圓 7"/>
            <p:cNvSpPr/>
            <p:nvPr/>
          </p:nvSpPr>
          <p:spPr>
            <a:xfrm>
              <a:off x="1340024" y="2452718"/>
              <a:ext cx="864096" cy="64633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/>
            <p:nvPr/>
          </p:nvSpPr>
          <p:spPr>
            <a:xfrm>
              <a:off x="1340024" y="3140968"/>
              <a:ext cx="864096" cy="64633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1371962" y="2452717"/>
              <a:ext cx="8002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   d2:</a:t>
              </a:r>
            </a:p>
            <a:p>
              <a:r>
                <a:rPr lang="en-US" altLang="zh-TW" dirty="0" smtClean="0"/>
                <a:t>w3,w4</a:t>
              </a:r>
              <a:endParaRPr lang="zh-TW" altLang="en-US" dirty="0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1537873" y="3140968"/>
              <a:ext cx="4683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d</a:t>
              </a:r>
              <a:r>
                <a:rPr lang="en-US" altLang="zh-TW" dirty="0"/>
                <a:t>3</a:t>
              </a:r>
              <a:r>
                <a:rPr lang="en-US" altLang="zh-TW" dirty="0" smtClean="0"/>
                <a:t>:</a:t>
              </a:r>
            </a:p>
            <a:p>
              <a:r>
                <a:rPr lang="en-US" altLang="zh-TW" dirty="0" smtClean="0"/>
                <a:t>w5</a:t>
              </a:r>
              <a:endParaRPr lang="zh-TW" altLang="en-US" dirty="0"/>
            </a:p>
          </p:txBody>
        </p:sp>
        <p:sp>
          <p:nvSpPr>
            <p:cNvPr id="12" name="矩形 11"/>
            <p:cNvSpPr/>
            <p:nvPr/>
          </p:nvSpPr>
          <p:spPr>
            <a:xfrm>
              <a:off x="3011948" y="2239996"/>
              <a:ext cx="1512168" cy="101997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3102304" y="2426815"/>
              <a:ext cx="13314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LDA</a:t>
              </a:r>
            </a:p>
            <a:p>
              <a:r>
                <a:rPr lang="en-US" altLang="zh-TW" dirty="0" smtClean="0"/>
                <a:t>Topic model</a:t>
              </a:r>
              <a:endParaRPr lang="zh-TW" altLang="en-US" dirty="0"/>
            </a:p>
          </p:txBody>
        </p:sp>
        <p:sp>
          <p:nvSpPr>
            <p:cNvPr id="19" name="橢圓 18"/>
            <p:cNvSpPr/>
            <p:nvPr/>
          </p:nvSpPr>
          <p:spPr>
            <a:xfrm>
              <a:off x="5124586" y="1218817"/>
              <a:ext cx="1463638" cy="1854329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5292080" y="1362833"/>
              <a:ext cx="120577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p(topic1|d1</a:t>
              </a:r>
              <a:r>
                <a:rPr lang="en-US" altLang="zh-TW" sz="1600" dirty="0"/>
                <a:t>)</a:t>
              </a:r>
            </a:p>
            <a:p>
              <a:r>
                <a:rPr lang="en-US" altLang="zh-TW" sz="1600" dirty="0" smtClean="0"/>
                <a:t>p(topic2|d1</a:t>
              </a:r>
              <a:r>
                <a:rPr lang="en-US" altLang="zh-TW" sz="1600" dirty="0" smtClean="0"/>
                <a:t>)</a:t>
              </a:r>
            </a:p>
            <a:p>
              <a:r>
                <a:rPr lang="en-US" altLang="zh-TW" sz="1600" dirty="0" smtClean="0"/>
                <a:t>        .</a:t>
              </a:r>
            </a:p>
            <a:p>
              <a:r>
                <a:rPr lang="en-US" altLang="zh-TW" sz="1600" dirty="0" smtClean="0"/>
                <a:t>        .</a:t>
              </a:r>
            </a:p>
            <a:p>
              <a:r>
                <a:rPr lang="en-US" altLang="zh-TW" sz="1600" dirty="0" smtClean="0"/>
                <a:t>p(topic1|d3</a:t>
              </a:r>
              <a:r>
                <a:rPr lang="en-US" altLang="zh-TW" sz="1600" dirty="0" smtClean="0"/>
                <a:t>)</a:t>
              </a:r>
            </a:p>
            <a:p>
              <a:r>
                <a:rPr lang="en-US" altLang="zh-TW" sz="1600" dirty="0" smtClean="0"/>
                <a:t>p(topic2|d3</a:t>
              </a:r>
              <a:r>
                <a:rPr lang="en-US" altLang="zh-TW" sz="1600" dirty="0" smtClean="0"/>
                <a:t>)</a:t>
              </a:r>
              <a:endParaRPr lang="zh-TW" altLang="en-US" sz="1600" dirty="0"/>
            </a:p>
          </p:txBody>
        </p:sp>
        <p:sp>
          <p:nvSpPr>
            <p:cNvPr id="20" name="橢圓 19"/>
            <p:cNvSpPr/>
            <p:nvPr/>
          </p:nvSpPr>
          <p:spPr>
            <a:xfrm>
              <a:off x="6805616" y="1772815"/>
              <a:ext cx="1510800" cy="1944217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6948264" y="1988840"/>
              <a:ext cx="1236236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p(w1|topic1</a:t>
              </a:r>
              <a:r>
                <a:rPr lang="en-US" altLang="zh-TW" sz="1600" dirty="0" smtClean="0"/>
                <a:t>)</a:t>
              </a:r>
              <a:endParaRPr lang="en-US" altLang="zh-TW" sz="1600" dirty="0"/>
            </a:p>
            <a:p>
              <a:r>
                <a:rPr lang="en-US" altLang="zh-TW" sz="1600" dirty="0" smtClean="0"/>
                <a:t>p(w1|topic2</a:t>
              </a:r>
              <a:r>
                <a:rPr lang="en-US" altLang="zh-TW" sz="1600" dirty="0" smtClean="0"/>
                <a:t>)</a:t>
              </a:r>
            </a:p>
            <a:p>
              <a:r>
                <a:rPr lang="en-US" altLang="zh-TW" sz="1600" dirty="0" smtClean="0"/>
                <a:t>          .</a:t>
              </a:r>
            </a:p>
            <a:p>
              <a:r>
                <a:rPr lang="en-US" altLang="zh-TW" sz="1600" dirty="0"/>
                <a:t> </a:t>
              </a:r>
              <a:r>
                <a:rPr lang="en-US" altLang="zh-TW" sz="1600" dirty="0" smtClean="0"/>
                <a:t>         .</a:t>
              </a:r>
            </a:p>
            <a:p>
              <a:r>
                <a:rPr lang="en-US" altLang="zh-TW" sz="1600" dirty="0" smtClean="0"/>
                <a:t>p(w5|topic1</a:t>
              </a:r>
              <a:r>
                <a:rPr lang="en-US" altLang="zh-TW" sz="1600" dirty="0" smtClean="0"/>
                <a:t>)</a:t>
              </a:r>
            </a:p>
            <a:p>
              <a:r>
                <a:rPr lang="en-US" altLang="zh-TW" sz="1600" dirty="0" smtClean="0"/>
                <a:t>p(w5|topic2</a:t>
              </a:r>
              <a:r>
                <a:rPr lang="en-US" altLang="zh-TW" sz="1600" dirty="0" smtClean="0"/>
                <a:t>)</a:t>
              </a:r>
              <a:endParaRPr lang="en-US" altLang="zh-TW" sz="1600" dirty="0"/>
            </a:p>
          </p:txBody>
        </p:sp>
        <p:cxnSp>
          <p:nvCxnSpPr>
            <p:cNvPr id="22" name="直線單箭頭接點 21"/>
            <p:cNvCxnSpPr/>
            <p:nvPr/>
          </p:nvCxnSpPr>
          <p:spPr>
            <a:xfrm>
              <a:off x="2339752" y="2103649"/>
              <a:ext cx="504056" cy="13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/>
            <p:nvPr/>
          </p:nvCxnSpPr>
          <p:spPr>
            <a:xfrm>
              <a:off x="2240124" y="2727356"/>
              <a:ext cx="6036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單箭頭接點 24"/>
            <p:cNvCxnSpPr/>
            <p:nvPr/>
          </p:nvCxnSpPr>
          <p:spPr>
            <a:xfrm flipV="1">
              <a:off x="2258263" y="3117159"/>
              <a:ext cx="585545" cy="34334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/>
            <p:nvPr/>
          </p:nvCxnSpPr>
          <p:spPr>
            <a:xfrm flipV="1">
              <a:off x="4518579" y="2564904"/>
              <a:ext cx="594677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/>
            <p:nvPr/>
          </p:nvCxnSpPr>
          <p:spPr>
            <a:xfrm>
              <a:off x="4575219" y="3103668"/>
              <a:ext cx="2109542" cy="1406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群組 33"/>
          <p:cNvGrpSpPr/>
          <p:nvPr/>
        </p:nvGrpSpPr>
        <p:grpSpPr>
          <a:xfrm>
            <a:off x="1302524" y="3875742"/>
            <a:ext cx="7013892" cy="2575853"/>
            <a:chOff x="1340024" y="1206912"/>
            <a:chExt cx="7013892" cy="2575853"/>
          </a:xfrm>
        </p:grpSpPr>
        <p:sp>
          <p:nvSpPr>
            <p:cNvPr id="35" name="橢圓 34"/>
            <p:cNvSpPr/>
            <p:nvPr/>
          </p:nvSpPr>
          <p:spPr>
            <a:xfrm>
              <a:off x="1340024" y="1770023"/>
              <a:ext cx="864096" cy="64633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1371961" y="1770023"/>
              <a:ext cx="8002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   d1:</a:t>
              </a:r>
            </a:p>
            <a:p>
              <a:r>
                <a:rPr lang="en-US" altLang="zh-TW" dirty="0"/>
                <a:t>w</a:t>
              </a:r>
              <a:r>
                <a:rPr lang="en-US" altLang="zh-TW" dirty="0" smtClean="0"/>
                <a:t>1,w2</a:t>
              </a:r>
              <a:endParaRPr lang="zh-TW" altLang="en-US" dirty="0"/>
            </a:p>
          </p:txBody>
        </p:sp>
        <p:sp>
          <p:nvSpPr>
            <p:cNvPr id="37" name="橢圓 36"/>
            <p:cNvSpPr/>
            <p:nvPr/>
          </p:nvSpPr>
          <p:spPr>
            <a:xfrm>
              <a:off x="1340024" y="2452718"/>
              <a:ext cx="864096" cy="64633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橢圓 37"/>
            <p:cNvSpPr/>
            <p:nvPr/>
          </p:nvSpPr>
          <p:spPr>
            <a:xfrm>
              <a:off x="1340024" y="3136434"/>
              <a:ext cx="864096" cy="64633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1371962" y="2452717"/>
              <a:ext cx="8002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   d2:</a:t>
              </a:r>
            </a:p>
            <a:p>
              <a:r>
                <a:rPr lang="en-US" altLang="zh-TW" dirty="0" smtClean="0"/>
                <a:t>w3,w4</a:t>
              </a:r>
              <a:endParaRPr lang="zh-TW" altLang="en-US" dirty="0"/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1537873" y="3136434"/>
              <a:ext cx="4683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d</a:t>
              </a:r>
              <a:r>
                <a:rPr lang="en-US" altLang="zh-TW" dirty="0"/>
                <a:t>3</a:t>
              </a:r>
              <a:r>
                <a:rPr lang="en-US" altLang="zh-TW" dirty="0" smtClean="0"/>
                <a:t>:</a:t>
              </a:r>
            </a:p>
            <a:p>
              <a:r>
                <a:rPr lang="en-US" altLang="zh-TW" dirty="0" smtClean="0"/>
                <a:t>w5</a:t>
              </a:r>
              <a:endParaRPr lang="zh-TW" altLang="en-US" dirty="0"/>
            </a:p>
          </p:txBody>
        </p:sp>
        <p:sp>
          <p:nvSpPr>
            <p:cNvPr id="41" name="矩形 40"/>
            <p:cNvSpPr/>
            <p:nvPr/>
          </p:nvSpPr>
          <p:spPr>
            <a:xfrm>
              <a:off x="3011948" y="2239996"/>
              <a:ext cx="1512168" cy="101997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3102304" y="2426815"/>
              <a:ext cx="13314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LLDA</a:t>
              </a:r>
            </a:p>
            <a:p>
              <a:r>
                <a:rPr lang="en-US" altLang="zh-TW" dirty="0" smtClean="0"/>
                <a:t>Topic model</a:t>
              </a:r>
              <a:endParaRPr lang="zh-TW" altLang="en-US" dirty="0"/>
            </a:p>
          </p:txBody>
        </p:sp>
        <p:sp>
          <p:nvSpPr>
            <p:cNvPr id="45" name="橢圓 44"/>
            <p:cNvSpPr/>
            <p:nvPr/>
          </p:nvSpPr>
          <p:spPr>
            <a:xfrm>
              <a:off x="5162086" y="1206912"/>
              <a:ext cx="1463638" cy="1853519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3" name="文字方塊 42"/>
            <p:cNvSpPr txBox="1"/>
            <p:nvPr/>
          </p:nvSpPr>
          <p:spPr>
            <a:xfrm>
              <a:off x="5291905" y="1336234"/>
              <a:ext cx="120577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p(topic1|d1</a:t>
              </a:r>
              <a:r>
                <a:rPr lang="en-US" altLang="zh-TW" sz="1600" dirty="0"/>
                <a:t>)</a:t>
              </a:r>
            </a:p>
            <a:p>
              <a:r>
                <a:rPr lang="en-US" altLang="zh-TW" sz="1600" dirty="0" smtClean="0"/>
                <a:t>p(topic2|d1</a:t>
              </a:r>
              <a:r>
                <a:rPr lang="en-US" altLang="zh-TW" sz="1600" dirty="0" smtClean="0"/>
                <a:t>)</a:t>
              </a:r>
            </a:p>
            <a:p>
              <a:r>
                <a:rPr lang="en-US" altLang="zh-TW" sz="1600" dirty="0"/>
                <a:t> </a:t>
              </a:r>
              <a:r>
                <a:rPr lang="en-US" altLang="zh-TW" sz="1600" dirty="0" smtClean="0"/>
                <a:t>      .</a:t>
              </a:r>
            </a:p>
            <a:p>
              <a:r>
                <a:rPr lang="en-US" altLang="zh-TW" sz="1600" dirty="0"/>
                <a:t> </a:t>
              </a:r>
              <a:r>
                <a:rPr lang="en-US" altLang="zh-TW" sz="1600" dirty="0" smtClean="0"/>
                <a:t>      .</a:t>
              </a:r>
            </a:p>
            <a:p>
              <a:r>
                <a:rPr lang="en-US" altLang="zh-TW" sz="1600" dirty="0" smtClean="0"/>
                <a:t>p(topic1|d3</a:t>
              </a:r>
              <a:r>
                <a:rPr lang="en-US" altLang="zh-TW" sz="1600" dirty="0" smtClean="0"/>
                <a:t>)</a:t>
              </a:r>
            </a:p>
            <a:p>
              <a:r>
                <a:rPr lang="en-US" altLang="zh-TW" sz="1600" dirty="0" smtClean="0"/>
                <a:t>p(topic2|d3</a:t>
              </a:r>
              <a:r>
                <a:rPr lang="en-US" altLang="zh-TW" sz="1600" dirty="0" smtClean="0"/>
                <a:t>)</a:t>
              </a:r>
              <a:endParaRPr lang="zh-TW" altLang="en-US" sz="1600" dirty="0"/>
            </a:p>
          </p:txBody>
        </p:sp>
        <p:sp>
          <p:nvSpPr>
            <p:cNvPr id="46" name="橢圓 45"/>
            <p:cNvSpPr/>
            <p:nvPr/>
          </p:nvSpPr>
          <p:spPr>
            <a:xfrm>
              <a:off x="6805616" y="1793769"/>
              <a:ext cx="1548300" cy="1949397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6948264" y="1988840"/>
              <a:ext cx="1236236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p(w1|topic1</a:t>
              </a:r>
              <a:r>
                <a:rPr lang="en-US" altLang="zh-TW" sz="1600" dirty="0" smtClean="0"/>
                <a:t>)</a:t>
              </a:r>
              <a:endParaRPr lang="en-US" altLang="zh-TW" sz="1600" dirty="0"/>
            </a:p>
            <a:p>
              <a:r>
                <a:rPr lang="en-US" altLang="zh-TW" sz="1600" dirty="0" smtClean="0"/>
                <a:t>p(w1|topic2</a:t>
              </a:r>
              <a:r>
                <a:rPr lang="en-US" altLang="zh-TW" sz="1600" dirty="0" smtClean="0"/>
                <a:t>)</a:t>
              </a:r>
            </a:p>
            <a:p>
              <a:r>
                <a:rPr lang="en-US" altLang="zh-TW" sz="1600" dirty="0" smtClean="0"/>
                <a:t>          .</a:t>
              </a:r>
            </a:p>
            <a:p>
              <a:r>
                <a:rPr lang="en-US" altLang="zh-TW" sz="1600" dirty="0"/>
                <a:t> </a:t>
              </a:r>
              <a:r>
                <a:rPr lang="en-US" altLang="zh-TW" sz="1600" dirty="0" smtClean="0"/>
                <a:t>         .</a:t>
              </a:r>
            </a:p>
            <a:p>
              <a:r>
                <a:rPr lang="en-US" altLang="zh-TW" sz="1600" dirty="0" smtClean="0"/>
                <a:t>p(w5|topic1</a:t>
              </a:r>
              <a:r>
                <a:rPr lang="en-US" altLang="zh-TW" sz="1600" dirty="0" smtClean="0"/>
                <a:t>)</a:t>
              </a:r>
            </a:p>
            <a:p>
              <a:r>
                <a:rPr lang="en-US" altLang="zh-TW" sz="1600" smtClean="0"/>
                <a:t>p(w5|topic2</a:t>
              </a:r>
              <a:r>
                <a:rPr lang="en-US" altLang="zh-TW" sz="1600" dirty="0" smtClean="0"/>
                <a:t>)</a:t>
              </a:r>
              <a:endParaRPr lang="en-US" altLang="zh-TW" sz="1600" dirty="0"/>
            </a:p>
          </p:txBody>
        </p:sp>
        <p:cxnSp>
          <p:nvCxnSpPr>
            <p:cNvPr id="47" name="直線單箭頭接點 46"/>
            <p:cNvCxnSpPr/>
            <p:nvPr/>
          </p:nvCxnSpPr>
          <p:spPr>
            <a:xfrm>
              <a:off x="2295763" y="2093188"/>
              <a:ext cx="548045" cy="1468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單箭頭接點 47"/>
            <p:cNvCxnSpPr/>
            <p:nvPr/>
          </p:nvCxnSpPr>
          <p:spPr>
            <a:xfrm>
              <a:off x="2240124" y="2727356"/>
              <a:ext cx="6036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單箭頭接點 48"/>
            <p:cNvCxnSpPr/>
            <p:nvPr/>
          </p:nvCxnSpPr>
          <p:spPr>
            <a:xfrm flipV="1">
              <a:off x="2258263" y="3117159"/>
              <a:ext cx="585545" cy="34334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單箭頭接點 49"/>
            <p:cNvCxnSpPr/>
            <p:nvPr/>
          </p:nvCxnSpPr>
          <p:spPr>
            <a:xfrm flipV="1">
              <a:off x="4529909" y="2708280"/>
              <a:ext cx="594677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單箭頭接點 50"/>
            <p:cNvCxnSpPr/>
            <p:nvPr/>
          </p:nvCxnSpPr>
          <p:spPr>
            <a:xfrm>
              <a:off x="4575219" y="3099049"/>
              <a:ext cx="2230397" cy="442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群組 53"/>
          <p:cNvGrpSpPr/>
          <p:nvPr/>
        </p:nvGrpSpPr>
        <p:grpSpPr>
          <a:xfrm>
            <a:off x="97641" y="4189796"/>
            <a:ext cx="726481" cy="463340"/>
            <a:chOff x="171380" y="415583"/>
            <a:chExt cx="726481" cy="463340"/>
          </a:xfrm>
        </p:grpSpPr>
        <p:sp>
          <p:nvSpPr>
            <p:cNvPr id="14" name="橢圓 13"/>
            <p:cNvSpPr/>
            <p:nvPr/>
          </p:nvSpPr>
          <p:spPr>
            <a:xfrm>
              <a:off x="171380" y="415583"/>
              <a:ext cx="726481" cy="46334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171380" y="471155"/>
              <a:ext cx="7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label1</a:t>
              </a:r>
            </a:p>
          </p:txBody>
        </p:sp>
      </p:grpSp>
      <p:grpSp>
        <p:nvGrpSpPr>
          <p:cNvPr id="55" name="群組 54"/>
          <p:cNvGrpSpPr/>
          <p:nvPr/>
        </p:nvGrpSpPr>
        <p:grpSpPr>
          <a:xfrm>
            <a:off x="88626" y="4743826"/>
            <a:ext cx="726481" cy="463340"/>
            <a:chOff x="171380" y="415583"/>
            <a:chExt cx="726481" cy="463340"/>
          </a:xfrm>
        </p:grpSpPr>
        <p:sp>
          <p:nvSpPr>
            <p:cNvPr id="56" name="橢圓 55"/>
            <p:cNvSpPr/>
            <p:nvPr/>
          </p:nvSpPr>
          <p:spPr>
            <a:xfrm>
              <a:off x="171380" y="415583"/>
              <a:ext cx="726481" cy="46334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171380" y="471155"/>
              <a:ext cx="7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label1</a:t>
              </a:r>
            </a:p>
          </p:txBody>
        </p:sp>
      </p:grpSp>
      <p:grpSp>
        <p:nvGrpSpPr>
          <p:cNvPr id="58" name="群組 57"/>
          <p:cNvGrpSpPr/>
          <p:nvPr/>
        </p:nvGrpSpPr>
        <p:grpSpPr>
          <a:xfrm>
            <a:off x="88626" y="5202139"/>
            <a:ext cx="726481" cy="463340"/>
            <a:chOff x="171380" y="415583"/>
            <a:chExt cx="726481" cy="463340"/>
          </a:xfrm>
        </p:grpSpPr>
        <p:sp>
          <p:nvSpPr>
            <p:cNvPr id="59" name="橢圓 58"/>
            <p:cNvSpPr/>
            <p:nvPr/>
          </p:nvSpPr>
          <p:spPr>
            <a:xfrm>
              <a:off x="171380" y="415583"/>
              <a:ext cx="726481" cy="46334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171380" y="471155"/>
              <a:ext cx="7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label2</a:t>
              </a:r>
            </a:p>
          </p:txBody>
        </p:sp>
      </p:grpSp>
      <p:grpSp>
        <p:nvGrpSpPr>
          <p:cNvPr id="61" name="群組 60"/>
          <p:cNvGrpSpPr/>
          <p:nvPr/>
        </p:nvGrpSpPr>
        <p:grpSpPr>
          <a:xfrm>
            <a:off x="97641" y="5673689"/>
            <a:ext cx="726481" cy="463340"/>
            <a:chOff x="171380" y="415583"/>
            <a:chExt cx="726481" cy="463340"/>
          </a:xfrm>
        </p:grpSpPr>
        <p:sp>
          <p:nvSpPr>
            <p:cNvPr id="62" name="橢圓 61"/>
            <p:cNvSpPr/>
            <p:nvPr/>
          </p:nvSpPr>
          <p:spPr>
            <a:xfrm>
              <a:off x="171380" y="415583"/>
              <a:ext cx="726481" cy="46334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3" name="文字方塊 62"/>
            <p:cNvSpPr txBox="1"/>
            <p:nvPr/>
          </p:nvSpPr>
          <p:spPr>
            <a:xfrm>
              <a:off x="171380" y="471155"/>
              <a:ext cx="7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label3</a:t>
              </a:r>
            </a:p>
          </p:txBody>
        </p:sp>
      </p:grpSp>
      <p:grpSp>
        <p:nvGrpSpPr>
          <p:cNvPr id="64" name="群組 63"/>
          <p:cNvGrpSpPr/>
          <p:nvPr/>
        </p:nvGrpSpPr>
        <p:grpSpPr>
          <a:xfrm>
            <a:off x="97641" y="6237312"/>
            <a:ext cx="788999" cy="463340"/>
            <a:chOff x="171380" y="415583"/>
            <a:chExt cx="788999" cy="463340"/>
          </a:xfrm>
        </p:grpSpPr>
        <p:sp>
          <p:nvSpPr>
            <p:cNvPr id="65" name="橢圓 64"/>
            <p:cNvSpPr/>
            <p:nvPr/>
          </p:nvSpPr>
          <p:spPr>
            <a:xfrm>
              <a:off x="171380" y="415583"/>
              <a:ext cx="726481" cy="46334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6" name="文字方塊 65"/>
            <p:cNvSpPr txBox="1"/>
            <p:nvPr/>
          </p:nvSpPr>
          <p:spPr>
            <a:xfrm>
              <a:off x="171380" y="471155"/>
              <a:ext cx="788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Label4</a:t>
              </a:r>
            </a:p>
          </p:txBody>
        </p:sp>
      </p:grpSp>
      <p:cxnSp>
        <p:nvCxnSpPr>
          <p:cNvPr id="67" name="直線單箭頭接點 66"/>
          <p:cNvCxnSpPr/>
          <p:nvPr/>
        </p:nvCxnSpPr>
        <p:spPr>
          <a:xfrm>
            <a:off x="854669" y="4387956"/>
            <a:ext cx="447855" cy="193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單箭頭接點 68"/>
          <p:cNvCxnSpPr/>
          <p:nvPr/>
        </p:nvCxnSpPr>
        <p:spPr>
          <a:xfrm>
            <a:off x="826568" y="4884001"/>
            <a:ext cx="504056" cy="32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/>
          <p:cNvCxnSpPr>
            <a:endCxn id="37" idx="2"/>
          </p:cNvCxnSpPr>
          <p:nvPr/>
        </p:nvCxnSpPr>
        <p:spPr>
          <a:xfrm>
            <a:off x="872662" y="5418810"/>
            <a:ext cx="429862" cy="25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/>
          <p:nvPr/>
        </p:nvCxnSpPr>
        <p:spPr>
          <a:xfrm flipV="1">
            <a:off x="872662" y="5665479"/>
            <a:ext cx="429862" cy="239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單箭頭接點 73"/>
          <p:cNvCxnSpPr/>
          <p:nvPr/>
        </p:nvCxnSpPr>
        <p:spPr>
          <a:xfrm flipV="1">
            <a:off x="847049" y="6309320"/>
            <a:ext cx="455475" cy="1228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6119</TotalTime>
  <Words>1004</Words>
  <Application>Microsoft Office PowerPoint</Application>
  <PresentationFormat>如螢幕大小 (4:3)</PresentationFormat>
  <Paragraphs>255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夏至</vt:lpstr>
      <vt:lpstr>New and Improved: Modeling Versions to Improve App Recommendation</vt:lpstr>
      <vt:lpstr>Outline</vt:lpstr>
      <vt:lpstr>Introduction</vt:lpstr>
      <vt:lpstr>Introduction</vt:lpstr>
      <vt:lpstr>Introduction</vt:lpstr>
      <vt:lpstr>Outline</vt:lpstr>
      <vt:lpstr>Version Features </vt:lpstr>
      <vt:lpstr>Semi-supervised topic model</vt:lpstr>
      <vt:lpstr>Semi-supervised topic model</vt:lpstr>
      <vt:lpstr>Identifying Important Latent Topics</vt:lpstr>
      <vt:lpstr>Identifying Important Latent Topics</vt:lpstr>
      <vt:lpstr>User Personalization</vt:lpstr>
      <vt:lpstr>Calculation of the Version-snippet Score</vt:lpstr>
      <vt:lpstr>Outline</vt:lpstr>
      <vt:lpstr>Dataset</vt:lpstr>
      <vt:lpstr>Dataset</vt:lpstr>
      <vt:lpstr>Evaluation Metric</vt:lpstr>
      <vt:lpstr>Recommendation Accuracy Obtained by Different Number of Latent Topics</vt:lpstr>
      <vt:lpstr>Importance of Genre Information</vt:lpstr>
      <vt:lpstr>Comparison of Different Topic Models</vt:lpstr>
      <vt:lpstr>Comparison against Other Recommendation Techniques</vt:lpstr>
      <vt:lpstr>Dissecting Specific LDA Topics</vt:lpstr>
      <vt:lpstr>Outline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Personalized Recommender System Based on Users’ Information In Folksonomies</dc:title>
  <dc:creator>Henry</dc:creator>
  <cp:lastModifiedBy>Administrator</cp:lastModifiedBy>
  <cp:revision>427</cp:revision>
  <dcterms:created xsi:type="dcterms:W3CDTF">2013-12-16T10:54:58Z</dcterms:created>
  <dcterms:modified xsi:type="dcterms:W3CDTF">2014-10-24T06:35:55Z</dcterms:modified>
</cp:coreProperties>
</file>